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tags/tag2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ags/tag20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5" r:id="rId1"/>
    <p:sldMasterId id="2147483737" r:id="rId2"/>
    <p:sldMasterId id="2147483741" r:id="rId3"/>
    <p:sldMasterId id="2147483860" r:id="rId4"/>
    <p:sldMasterId id="2147483913" r:id="rId5"/>
    <p:sldMasterId id="2147483872" r:id="rId6"/>
  </p:sldMasterIdLst>
  <p:notesMasterIdLst>
    <p:notesMasterId r:id="rId50"/>
  </p:notesMasterIdLst>
  <p:sldIdLst>
    <p:sldId id="256" r:id="rId7"/>
    <p:sldId id="1334" r:id="rId8"/>
    <p:sldId id="1276" r:id="rId9"/>
    <p:sldId id="1277" r:id="rId10"/>
    <p:sldId id="1278" r:id="rId11"/>
    <p:sldId id="1279" r:id="rId12"/>
    <p:sldId id="1280" r:id="rId13"/>
    <p:sldId id="1281" r:id="rId14"/>
    <p:sldId id="1251" r:id="rId15"/>
    <p:sldId id="1284" r:id="rId16"/>
    <p:sldId id="1285" r:id="rId17"/>
    <p:sldId id="1286" r:id="rId18"/>
    <p:sldId id="1287" r:id="rId19"/>
    <p:sldId id="1288" r:id="rId20"/>
    <p:sldId id="1308" r:id="rId21"/>
    <p:sldId id="1290" r:id="rId22"/>
    <p:sldId id="1291" r:id="rId23"/>
    <p:sldId id="1292" r:id="rId24"/>
    <p:sldId id="1293" r:id="rId25"/>
    <p:sldId id="1294" r:id="rId26"/>
    <p:sldId id="1252" r:id="rId27"/>
    <p:sldId id="1297" r:id="rId28"/>
    <p:sldId id="1298" r:id="rId29"/>
    <p:sldId id="1299" r:id="rId30"/>
    <p:sldId id="1300" r:id="rId31"/>
    <p:sldId id="1301" r:id="rId32"/>
    <p:sldId id="1302" r:id="rId33"/>
    <p:sldId id="1304" r:id="rId34"/>
    <p:sldId id="1305" r:id="rId35"/>
    <p:sldId id="1306" r:id="rId36"/>
    <p:sldId id="1307" r:id="rId37"/>
    <p:sldId id="1310" r:id="rId38"/>
    <p:sldId id="1318" r:id="rId39"/>
    <p:sldId id="1319" r:id="rId40"/>
    <p:sldId id="1320" r:id="rId41"/>
    <p:sldId id="1321" r:id="rId42"/>
    <p:sldId id="1326" r:id="rId43"/>
    <p:sldId id="1327" r:id="rId44"/>
    <p:sldId id="1329" r:id="rId45"/>
    <p:sldId id="1331" r:id="rId46"/>
    <p:sldId id="1332" r:id="rId47"/>
    <p:sldId id="1333" r:id="rId48"/>
    <p:sldId id="930" r:id="rId49"/>
  </p:sldIdLst>
  <p:sldSz cx="9144000" cy="6858000" type="screen4x3"/>
  <p:notesSz cx="7010400" cy="9296400"/>
  <p:custDataLst>
    <p:tags r:id="rId5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son Dean" initials="JD" lastIdx="1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ABE6"/>
    <a:srgbClr val="8E290E"/>
    <a:srgbClr val="FF0000"/>
    <a:srgbClr val="FF6600"/>
    <a:srgbClr val="FFCC66"/>
    <a:srgbClr val="33CCFF"/>
    <a:srgbClr val="FE8976"/>
    <a:srgbClr val="DAE9FA"/>
    <a:srgbClr val="1F497D"/>
    <a:srgbClr val="D7F3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62" autoAdjust="0"/>
    <p:restoredTop sz="93922" autoAdjust="0"/>
  </p:normalViewPr>
  <p:slideViewPr>
    <p:cSldViewPr>
      <p:cViewPr varScale="1">
        <p:scale>
          <a:sx n="68" d="100"/>
          <a:sy n="68" d="100"/>
        </p:scale>
        <p:origin x="1338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60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460"/>
    </p:cViewPr>
  </p:sorterViewPr>
  <p:notesViewPr>
    <p:cSldViewPr>
      <p:cViewPr varScale="1">
        <p:scale>
          <a:sx n="56" d="100"/>
          <a:sy n="56" d="100"/>
        </p:scale>
        <p:origin x="283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tableStyles" Target="tableStyles.xml"/><Relationship Id="rId8" Type="http://schemas.openxmlformats.org/officeDocument/2006/relationships/slide" Target="slides/slide2.xml"/><Relationship Id="rId51" Type="http://schemas.openxmlformats.org/officeDocument/2006/relationships/tags" Target="tags/tag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258C81-3283-403C-B0E0-18B6DCECC93E}" type="datetimeFigureOut">
              <a:rPr lang="en-US" smtClean="0"/>
              <a:t>8/21/2019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9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4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8E8D4-D7A7-48C6-9036-4E8D30AB2F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154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8E8D4-D7A7-48C6-9036-4E8D30AB2F7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010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87E3F10-AFA4-4F99-8A8B-CAD2158FAB24}" type="slidenum">
              <a:rPr lang="en-US" altLang="en-US" sz="1200"/>
              <a:pPr eaLnBrk="1" hangingPunct="1"/>
              <a:t>2</a:t>
            </a:fld>
            <a:endParaRPr lang="en-US" altLang="en-US" sz="120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400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87E3F10-AFA4-4F99-8A8B-CAD2158FAB24}" type="slidenum">
              <a:rPr lang="en-US" altLang="en-US" sz="1200"/>
              <a:pPr eaLnBrk="1" hangingPunct="1"/>
              <a:t>9</a:t>
            </a:fld>
            <a:endParaRPr lang="en-US" altLang="en-US" sz="120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2724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87E3F10-AFA4-4F99-8A8B-CAD2158FAB24}" type="slidenum">
              <a:rPr lang="en-US" altLang="en-US" sz="1200"/>
              <a:pPr eaLnBrk="1" hangingPunct="1"/>
              <a:t>15</a:t>
            </a:fld>
            <a:endParaRPr lang="en-US" altLang="en-US" sz="120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8994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87E3F10-AFA4-4F99-8A8B-CAD2158FAB24}" type="slidenum">
              <a:rPr lang="en-US" altLang="en-US" sz="1200"/>
              <a:pPr eaLnBrk="1" hangingPunct="1"/>
              <a:t>21</a:t>
            </a:fld>
            <a:endParaRPr lang="en-US" altLang="en-US" sz="120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8090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87E3F10-AFA4-4F99-8A8B-CAD2158FAB24}" type="slidenum">
              <a:rPr lang="en-US" altLang="en-US" sz="1200"/>
              <a:pPr eaLnBrk="1" hangingPunct="1"/>
              <a:t>32</a:t>
            </a:fld>
            <a:endParaRPr lang="en-US" altLang="en-US" sz="120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4254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8E8D4-D7A7-48C6-9036-4E8D30AB2F7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266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5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7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9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0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>
            <a:noAutofit/>
          </a:bodyPr>
          <a:lstStyle>
            <a:lvl1pPr algn="ctr">
              <a:defRPr sz="5400">
                <a:solidFill>
                  <a:srgbClr val="00001A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576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1800" y="6338637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600" b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B9AB804-0A0C-4017-B6D4-92CCC709040F}" type="slidenum">
              <a:rPr lang="en-US" smtClean="0"/>
              <a:pPr/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3823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8717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4506939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876800"/>
          </a:xfrm>
          <a:prstGeom prst="rect">
            <a:avLst/>
          </a:prstGeom>
        </p:spPr>
        <p:txBody>
          <a:bodyPr/>
          <a:lstStyle>
            <a:lvl1pPr marL="342900" indent="-342900">
              <a:buFont typeface="Courier New" panose="02070309020205020404" pitchFamily="49" charset="0"/>
              <a:buChar char="o"/>
              <a:defRPr sz="28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Courier New" panose="02070309020205020404" pitchFamily="49" charset="0"/>
              <a:buChar char="o"/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Courier New" panose="02070309020205020404" pitchFamily="49" charset="0"/>
              <a:buChar char="o"/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Courier New" panose="02070309020205020404" pitchFamily="49" charset="0"/>
              <a:buChar char="o"/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57200" y="914400"/>
            <a:ext cx="8229600" cy="533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B9AB804-0A0C-4017-B6D4-92CCC70904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8150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8/21/2019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11746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8/21/2019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3" y="0"/>
            <a:ext cx="9093534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54347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F9B8CD-342D-4579-98EC-A8FD6B7370E1}" type="datetimeFigureOut">
              <a:rPr lang="en-US" smtClean="0"/>
              <a:pPr eaLnBrk="1" latinLnBrk="0" hangingPunct="1"/>
              <a:t>8/21/2019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85730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2F642-81AE-47C3-9450-9AC7F4034600}" type="datetimeFigureOut">
              <a:rPr lang="en-IN" smtClean="0"/>
              <a:t>21-08-2019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BF9B-0161-42C3-B4DA-E4BA0CD80482}" type="slidenum">
              <a:rPr lang="en-IN" smtClean="0"/>
              <a:t>‹#›</a:t>
            </a:fld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56932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2F642-81AE-47C3-9450-9AC7F4034600}" type="datetimeFigureOut">
              <a:rPr lang="en-IN" smtClean="0"/>
              <a:t>21-08-2019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BF9B-0161-42C3-B4DA-E4BA0CD804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32354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2F642-81AE-47C3-9450-9AC7F4034600}" type="datetimeFigureOut">
              <a:rPr lang="en-IN" smtClean="0"/>
              <a:t>21-08-2019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BF9B-0161-42C3-B4DA-E4BA0CD804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28367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2F642-81AE-47C3-9450-9AC7F4034600}" type="datetimeFigureOut">
              <a:rPr lang="en-IN" smtClean="0"/>
              <a:t>21-08-2019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BF9B-0161-42C3-B4DA-E4BA0CD804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7803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1800" y="6338637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600" b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B9AB804-0A0C-4017-B6D4-92CCC709040F}" type="slidenum">
              <a:rPr lang="en-US" smtClean="0"/>
              <a:pPr/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97598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2F642-81AE-47C3-9450-9AC7F4034600}" type="datetimeFigureOut">
              <a:rPr lang="en-IN" smtClean="0"/>
              <a:t>21-08-2019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BF9B-0161-42C3-B4DA-E4BA0CD804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17056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2F642-81AE-47C3-9450-9AC7F4034600}" type="datetimeFigureOut">
              <a:rPr lang="en-IN" smtClean="0"/>
              <a:t>21-08-2019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BF9B-0161-42C3-B4DA-E4BA0CD804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78757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2F642-81AE-47C3-9450-9AC7F4034600}" type="datetimeFigureOut">
              <a:rPr lang="en-IN" smtClean="0"/>
              <a:t>21-08-2019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BF9B-0161-42C3-B4DA-E4BA0CD804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81427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2F642-81AE-47C3-9450-9AC7F4034600}" type="datetimeFigureOut">
              <a:rPr lang="en-IN" smtClean="0"/>
              <a:t>21-08-2019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BF9B-0161-42C3-B4DA-E4BA0CD804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16341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2F642-81AE-47C3-9450-9AC7F4034600}" type="datetimeFigureOut">
              <a:rPr lang="en-IN" smtClean="0"/>
              <a:t>21-08-2019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BF9B-0161-42C3-B4DA-E4BA0CD804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9823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2F642-81AE-47C3-9450-9AC7F4034600}" type="datetimeFigureOut">
              <a:rPr lang="en-IN" smtClean="0"/>
              <a:t>21-08-2019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BF9B-0161-42C3-B4DA-E4BA0CD804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53636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2F642-81AE-47C3-9450-9AC7F4034600}" type="datetimeFigureOut">
              <a:rPr lang="en-IN" smtClean="0"/>
              <a:t>21-08-2019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FBF9B-0161-42C3-B4DA-E4BA0CD804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425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53F13-A6BD-4652-B7F6-993C2969A596}" type="datetimeFigureOut">
              <a:rPr lang="en-IN" smtClean="0"/>
              <a:t>21-08-2019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1929A-09D1-4A4E-A5E4-8DEA499AAC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23783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7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53F13-A6BD-4652-B7F6-993C2969A596}" type="datetimeFigureOut">
              <a:rPr lang="en-IN" smtClean="0"/>
              <a:t>21-08-2019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1929A-09D1-4A4E-A5E4-8DEA499AACCD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626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53F13-A6BD-4652-B7F6-993C2969A596}" type="datetimeFigureOut">
              <a:rPr lang="en-IN" smtClean="0"/>
              <a:t>21-08-2019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1929A-09D1-4A4E-A5E4-8DEA499AACCD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62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itle 1"/>
          <p:cNvSpPr txBox="1">
            <a:spLocks/>
          </p:cNvSpPr>
          <p:nvPr userDrawn="1"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001A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1800" y="6338637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600" b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B9AB804-0A0C-4017-B6D4-92CCC709040F}" type="slidenum">
              <a:rPr lang="en-US" smtClean="0"/>
              <a:pPr/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13026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53F13-A6BD-4652-B7F6-993C2969A596}" type="datetimeFigureOut">
              <a:rPr lang="en-IN" smtClean="0"/>
              <a:t>21-08-2019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1929A-09D1-4A4E-A5E4-8DEA499AACCD}" type="slidenum">
              <a:rPr lang="en-IN" smtClean="0"/>
              <a:t>‹#›</a:t>
            </a:fld>
            <a:endParaRPr lang="en-IN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4690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53F13-A6BD-4652-B7F6-993C2969A596}" type="datetimeFigureOut">
              <a:rPr lang="en-IN" smtClean="0"/>
              <a:t>21-08-2019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1929A-09D1-4A4E-A5E4-8DEA499AACCD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2341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53F13-A6BD-4652-B7F6-993C2969A596}" type="datetimeFigureOut">
              <a:rPr lang="en-IN" smtClean="0"/>
              <a:t>21-08-2019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1929A-09D1-4A4E-A5E4-8DEA499AACCD}" type="slidenum">
              <a:rPr lang="en-IN" smtClean="0"/>
              <a:t>‹#›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7151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4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40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53F13-A6BD-4652-B7F6-993C2969A596}" type="datetimeFigureOut">
              <a:rPr lang="en-IN" smtClean="0"/>
              <a:t>21-08-2019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1929A-09D1-4A4E-A5E4-8DEA499AACCD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89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4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40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53F13-A6BD-4652-B7F6-993C2969A596}" type="datetimeFigureOut">
              <a:rPr lang="en-IN" smtClean="0"/>
              <a:t>21-08-2019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1929A-09D1-4A4E-A5E4-8DEA499AACCD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906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53F13-A6BD-4652-B7F6-993C2969A596}" type="datetimeFigureOut">
              <a:rPr lang="en-IN" smtClean="0"/>
              <a:t>21-08-2019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1929A-09D1-4A4E-A5E4-8DEA499AACCD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780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53F13-A6BD-4652-B7F6-993C2969A596}" type="datetimeFigureOut">
              <a:rPr lang="en-IN" smtClean="0"/>
              <a:t>21-08-2019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1929A-09D1-4A4E-A5E4-8DEA499AACCD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87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8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8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85BE03-75EB-4FB2-9CF7-BBAABDAAC609}" type="datetimeFigureOut">
              <a:rPr lang="en-US"/>
              <a:pPr>
                <a:defRPr/>
              </a:pPr>
              <a:t>8/21/2019</a:t>
            </a:fld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FA2711-C5EA-46E1-A47E-EB23B872EB0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custDataLst>
      <p:tags r:id="rId1"/>
    </p:custData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3779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876800"/>
          </a:xfrm>
          <a:prstGeom prst="rect">
            <a:avLst/>
          </a:prstGeom>
        </p:spPr>
        <p:txBody>
          <a:bodyPr/>
          <a:lstStyle>
            <a:lvl1pPr marL="342900" indent="-342900">
              <a:buFont typeface="Courier New" panose="02070309020205020404" pitchFamily="49" charset="0"/>
              <a:buChar char="o"/>
              <a:defRPr sz="28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Courier New" panose="02070309020205020404" pitchFamily="49" charset="0"/>
              <a:buChar char="o"/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Courier New" panose="02070309020205020404" pitchFamily="49" charset="0"/>
              <a:buChar char="o"/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Courier New" panose="02070309020205020404" pitchFamily="49" charset="0"/>
              <a:buChar char="o"/>
              <a:defRPr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57200" y="914400"/>
            <a:ext cx="8229600" cy="533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</p:spPr>
        <p:txBody>
          <a:bodyPr/>
          <a:lstStyle>
            <a:lvl1pPr>
              <a:defRPr sz="1600" b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B9AB804-0A0C-4017-B6D4-92CCC709040F}" type="slidenum">
              <a:rPr lang="en-US" smtClean="0"/>
              <a:pPr/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9815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1800" y="6338637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600" b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B9AB804-0A0C-4017-B6D4-92CCC709040F}" type="slidenum">
              <a:rPr lang="en-US" smtClean="0"/>
              <a:pPr/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7857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1800" y="6338637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600" b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B9AB804-0A0C-4017-B6D4-92CCC709040F}" type="slidenum">
              <a:rPr lang="en-US" smtClean="0"/>
              <a:pPr/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1316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5257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ags" Target="../tags/tag2.xml"/><Relationship Id="rId1" Type="http://schemas.openxmlformats.org/officeDocument/2006/relationships/theme" Target="../theme/theme1.xml"/><Relationship Id="rId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jpeg"/><Relationship Id="rId5" Type="http://schemas.openxmlformats.org/officeDocument/2006/relationships/tags" Target="../tags/tag14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ags" Target="../tags/tag1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5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Inline imag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80" b="21724"/>
          <a:stretch/>
        </p:blipFill>
        <p:spPr bwMode="auto">
          <a:xfrm>
            <a:off x="0" y="1"/>
            <a:ext cx="9144000" cy="6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457200" y="1524000"/>
            <a:ext cx="7391400" cy="0"/>
          </a:xfrm>
          <a:prstGeom prst="line">
            <a:avLst/>
          </a:prstGeom>
          <a:ln w="28575" cap="rnd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4098719474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548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314" y="6096003"/>
            <a:ext cx="2948530" cy="425197"/>
          </a:xfrm>
          <a:prstGeom prst="rect">
            <a:avLst/>
          </a:prstGeom>
        </p:spPr>
      </p:pic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1800" y="6338637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600" b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B9AB804-0A0C-4017-B6D4-92CCC709040F}" type="slidenum">
              <a:rPr lang="en-US" smtClean="0"/>
              <a:pPr/>
              <a:t>‹#›</a:t>
            </a:fld>
            <a:endParaRPr lang="en-US" dirty="0"/>
          </a:p>
        </p:txBody>
      </p:sp>
    </p:spTree>
    <p:custDataLst>
      <p:tags r:id="rId8"/>
    </p:custDataLst>
    <p:extLst>
      <p:ext uri="{BB962C8B-B14F-4D97-AF65-F5344CB8AC3E}">
        <p14:creationId xmlns:p14="http://schemas.microsoft.com/office/powerpoint/2010/main" val="2098216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51" r:id="rId4"/>
    <p:sldLayoutId id="2147483752" r:id="rId5"/>
    <p:sldLayoutId id="2147483753" r:id="rId6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rgbClr val="00001A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2800" kern="1200">
          <a:solidFill>
            <a:srgbClr val="00001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2800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2400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2000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2000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1800" y="6338637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600" b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B9AB804-0A0C-4017-B6D4-92CCC709040F}" type="slidenum">
              <a:rPr lang="en-US" smtClean="0"/>
              <a:pPr/>
              <a:t>‹#›</a:t>
            </a:fld>
            <a:endParaRPr lang="en-US" dirty="0"/>
          </a:p>
        </p:txBody>
      </p:sp>
    </p:spTree>
    <p:custDataLst>
      <p:tags r:id="rId8"/>
    </p:custDataLst>
    <p:extLst>
      <p:ext uri="{BB962C8B-B14F-4D97-AF65-F5344CB8AC3E}">
        <p14:creationId xmlns:p14="http://schemas.microsoft.com/office/powerpoint/2010/main" val="1322977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58" r:id="rId6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rgbClr val="00001A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3200" kern="1200">
          <a:solidFill>
            <a:srgbClr val="00001A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2800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2400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2000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2000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595AD83-ACE0-4912-833E-54D7F4DB5675}" type="datetime1">
              <a:rPr lang="en-US" smtClean="0"/>
              <a:t>8/21/2019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C3CF7B3-553A-497D-A008-7F5FD222DB3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3" y="0"/>
            <a:ext cx="9093534" cy="6858000"/>
          </a:xfrm>
          <a:prstGeom prst="rect">
            <a:avLst/>
          </a:prstGeom>
        </p:spPr>
      </p:pic>
    </p:spTree>
    <p:custDataLst>
      <p:tags r:id="rId5"/>
    </p:custDataLst>
    <p:extLst>
      <p:ext uri="{BB962C8B-B14F-4D97-AF65-F5344CB8AC3E}">
        <p14:creationId xmlns:p14="http://schemas.microsoft.com/office/powerpoint/2010/main" val="4183179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4" r:id="rId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82F642-81AE-47C3-9450-9AC7F4034600}" type="datetimeFigureOut">
              <a:rPr lang="en-IN" smtClean="0"/>
              <a:t>21-08-2019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1FBF9B-0161-42C3-B4DA-E4BA0CD80482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  <p:custDataLst>
      <p:tags r:id="rId13"/>
    </p:custDataLst>
    <p:extLst>
      <p:ext uri="{BB962C8B-B14F-4D97-AF65-F5344CB8AC3E}">
        <p14:creationId xmlns:p14="http://schemas.microsoft.com/office/powerpoint/2010/main" val="1801862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9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53F13-A6BD-4652-B7F6-993C2969A596}" type="datetimeFigureOut">
              <a:rPr lang="en-IN" smtClean="0"/>
              <a:t>21-08-2019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1929A-09D1-4A4E-A5E4-8DEA499AACCD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89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0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990601"/>
            <a:ext cx="66040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Billing &amp; Support Services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7BC573F4-9A46-449C-9638-D82119C92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1073" y="1469503"/>
            <a:ext cx="3918995" cy="391899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6E6D5-A56D-4A23-9D35-5CF812EE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10</a:t>
            </a:fld>
            <a:endParaRPr kumimoji="0"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9E13EB-CF96-47B9-B3C8-5A127192391F}"/>
              </a:ext>
            </a:extLst>
          </p:cNvPr>
          <p:cNvSpPr txBox="1"/>
          <p:nvPr/>
        </p:nvSpPr>
        <p:spPr>
          <a:xfrm>
            <a:off x="30707" y="1015425"/>
            <a:ext cx="5037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Understanding AWS Support</a:t>
            </a:r>
            <a:endParaRPr lang="en-IN" sz="3200" b="1" dirty="0">
              <a:solidFill>
                <a:schemeClr val="accent5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C0967-D250-4992-97AC-D3B09433203E}"/>
              </a:ext>
            </a:extLst>
          </p:cNvPr>
          <p:cNvSpPr txBox="1"/>
          <p:nvPr/>
        </p:nvSpPr>
        <p:spPr>
          <a:xfrm>
            <a:off x="0" y="1828800"/>
            <a:ext cx="91439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+mn-lt"/>
              </a:rPr>
              <a:t>AWS Support is one of the most direct ways in which customers can interact with the AWS cloud support engineers to understand, troubleshoot their problems.</a:t>
            </a:r>
          </a:p>
          <a:p>
            <a:endParaRPr lang="en-US" sz="2200" dirty="0">
              <a:latin typeface="+mn-lt"/>
            </a:endParaRPr>
          </a:p>
          <a:p>
            <a:r>
              <a:rPr lang="en-US" sz="2200" b="1" dirty="0">
                <a:latin typeface="+mn-lt"/>
              </a:rPr>
              <a:t>It is for those who are: </a:t>
            </a:r>
          </a:p>
          <a:p>
            <a:endParaRPr lang="en-US" sz="2200" dirty="0">
              <a:latin typeface="+mn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Experimenting with AWS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Production use of AWS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Business Critical use of AWS</a:t>
            </a:r>
            <a:endParaRPr lang="en-IN" sz="22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B1363-B450-48AE-80E1-15BC57431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453" y="3606241"/>
            <a:ext cx="2996393" cy="275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90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6E6D5-A56D-4A23-9D35-5CF812EE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11</a:t>
            </a:fld>
            <a:endParaRPr kumimoji="0"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E06A25-EBB1-4B44-9893-8B168532E4F7}"/>
              </a:ext>
            </a:extLst>
          </p:cNvPr>
          <p:cNvSpPr txBox="1"/>
          <p:nvPr/>
        </p:nvSpPr>
        <p:spPr>
          <a:xfrm>
            <a:off x="30707" y="1015425"/>
            <a:ext cx="2544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Support Plans</a:t>
            </a:r>
            <a:endParaRPr lang="en-IN" sz="3200" b="1" dirty="0">
              <a:solidFill>
                <a:schemeClr val="accent5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29D120-7119-4E82-80C1-DD09D5A61E25}"/>
              </a:ext>
            </a:extLst>
          </p:cNvPr>
          <p:cNvSpPr txBox="1"/>
          <p:nvPr/>
        </p:nvSpPr>
        <p:spPr>
          <a:xfrm>
            <a:off x="0" y="1752600"/>
            <a:ext cx="9144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</a:rPr>
              <a:t>There are four major type of AWS support Plans:</a:t>
            </a:r>
          </a:p>
          <a:p>
            <a:endParaRPr lang="en-US" sz="2400" dirty="0">
              <a:latin typeface="+mn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Basic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Developer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Business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Enterprise</a:t>
            </a:r>
          </a:p>
          <a:p>
            <a:endParaRPr lang="en-US" sz="2200" dirty="0">
              <a:latin typeface="+mn-lt"/>
            </a:endParaRPr>
          </a:p>
          <a:p>
            <a:r>
              <a:rPr lang="en-US" sz="2200" dirty="0">
                <a:latin typeface="+mn-lt"/>
              </a:rPr>
              <a:t>Depending on the type of use-case, workloads and criticality of application you are running, an organization can choose to go with any of the above plans.</a:t>
            </a:r>
            <a:endParaRPr lang="en-IN" sz="2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8876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709B99-9FF8-4E9A-A212-30ACD4B78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5" y="1966912"/>
            <a:ext cx="8964709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6E6D5-A56D-4A23-9D35-5CF812EE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BBB5E19-F10A-4C2F-BF6F-11C513378A2E}" type="slidenum">
              <a:rPr kumimoji="0" lang="en-US" sz="1200" smtClean="0">
                <a:latin typeface="+mn-lt"/>
              </a:rPr>
              <a:pPr>
                <a:spcAft>
                  <a:spcPts val="600"/>
                </a:spcAft>
              </a:pPr>
              <a:t>12</a:t>
            </a:fld>
            <a:endParaRPr kumimoji="0" lang="en-US" sz="120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3E76F4-1A6F-4A0A-8302-F2CE38BB227D}"/>
              </a:ext>
            </a:extLst>
          </p:cNvPr>
          <p:cNvSpPr/>
          <p:nvPr/>
        </p:nvSpPr>
        <p:spPr>
          <a:xfrm>
            <a:off x="0" y="1152231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https://aws.amazon.com/premiumsupport/plans/ </a:t>
            </a:r>
          </a:p>
        </p:txBody>
      </p:sp>
    </p:spTree>
    <p:extLst>
      <p:ext uri="{BB962C8B-B14F-4D97-AF65-F5344CB8AC3E}">
        <p14:creationId xmlns:p14="http://schemas.microsoft.com/office/powerpoint/2010/main" val="2796951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6E6D5-A56D-4A23-9D35-5CF812EE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13</a:t>
            </a:fld>
            <a:endParaRPr kumimoji="0"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CF5177-C3F7-432A-A830-F5801221E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" y="1144071"/>
            <a:ext cx="8220075" cy="5372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4320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6E6D5-A56D-4A23-9D35-5CF812EE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5"/>
            <a:ext cx="2057400" cy="365125"/>
          </a:xfrm>
        </p:spPr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14</a:t>
            </a:fld>
            <a:endParaRPr kumimoji="0"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573F83-D70E-4433-988C-FB29925A9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68" y="1219200"/>
            <a:ext cx="8924732" cy="45309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allout: Up Arrow 5">
            <a:extLst>
              <a:ext uri="{FF2B5EF4-FFF2-40B4-BE49-F238E27FC236}">
                <a16:creationId xmlns:a16="http://schemas.microsoft.com/office/drawing/2014/main" id="{0AAB03AE-EF23-4214-9F3A-16D99AE95455}"/>
              </a:ext>
            </a:extLst>
          </p:cNvPr>
          <p:cNvSpPr/>
          <p:nvPr/>
        </p:nvSpPr>
        <p:spPr>
          <a:xfrm>
            <a:off x="2057400" y="2209800"/>
            <a:ext cx="1143000" cy="685800"/>
          </a:xfrm>
          <a:prstGeom prst="upArrowCallou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Click Here</a:t>
            </a:r>
            <a:endParaRPr lang="en-IN" sz="1200" b="1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909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663031"/>
            <a:ext cx="9144000" cy="1531937"/>
          </a:xfrm>
          <a:solidFill>
            <a:schemeClr val="accent1"/>
          </a:solidFill>
        </p:spPr>
        <p:txBody>
          <a:bodyPr>
            <a:noAutofit/>
          </a:bodyPr>
          <a:lstStyle/>
          <a:p>
            <a:pPr algn="ctr"/>
            <a:r>
              <a:rPr lang="en-IN" sz="6000" b="1" dirty="0">
                <a:solidFill>
                  <a:schemeClr val="bg1"/>
                </a:solidFill>
              </a:rPr>
              <a:t>Business Support Plan</a:t>
            </a:r>
          </a:p>
        </p:txBody>
      </p:sp>
    </p:spTree>
    <p:extLst>
      <p:ext uri="{BB962C8B-B14F-4D97-AF65-F5344CB8AC3E}">
        <p14:creationId xmlns:p14="http://schemas.microsoft.com/office/powerpoint/2010/main" val="4081798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97F706-216A-465D-93EF-87BED637E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2" y="1371600"/>
            <a:ext cx="8920975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6E6D5-A56D-4A23-9D35-5CF812EE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BBB5E19-F10A-4C2F-BF6F-11C513378A2E}" type="slidenum">
              <a:rPr kumimoji="0" lang="en-US" sz="1200" smtClean="0">
                <a:latin typeface="+mn-lt"/>
              </a:rPr>
              <a:pPr>
                <a:spcAft>
                  <a:spcPts val="600"/>
                </a:spcAft>
              </a:pPr>
              <a:t>16</a:t>
            </a:fld>
            <a:endParaRPr kumimoji="0" lang="en-US" sz="12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41821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6E6D5-A56D-4A23-9D35-5CF812EE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17</a:t>
            </a:fld>
            <a:endParaRPr kumimoji="0"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06F54B-098E-4C5D-A474-45CC7088A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25" y="1146038"/>
            <a:ext cx="8305800" cy="5238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allout: Up Arrow 4">
            <a:extLst>
              <a:ext uri="{FF2B5EF4-FFF2-40B4-BE49-F238E27FC236}">
                <a16:creationId xmlns:a16="http://schemas.microsoft.com/office/drawing/2014/main" id="{6D9C4709-C135-42AD-8139-5C9D39755F5A}"/>
              </a:ext>
            </a:extLst>
          </p:cNvPr>
          <p:cNvSpPr/>
          <p:nvPr/>
        </p:nvSpPr>
        <p:spPr>
          <a:xfrm>
            <a:off x="7086600" y="3505200"/>
            <a:ext cx="1143000" cy="685800"/>
          </a:xfrm>
          <a:prstGeom prst="upArrowCallou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Click Here</a:t>
            </a:r>
            <a:endParaRPr lang="en-IN" sz="1200" b="1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56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6E6D5-A56D-4A23-9D35-5CF812EE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BBB5E19-F10A-4C2F-BF6F-11C513378A2E}" type="slidenum">
              <a:rPr kumimoji="0" lang="en-US" sz="1200" smtClean="0">
                <a:latin typeface="+mn-lt"/>
              </a:rPr>
              <a:pPr>
                <a:spcAft>
                  <a:spcPts val="600"/>
                </a:spcAft>
              </a:pPr>
              <a:t>18</a:t>
            </a:fld>
            <a:endParaRPr kumimoji="0" lang="en-US" sz="120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217A11-2EFC-400E-8DE8-C913A4492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72806"/>
            <a:ext cx="7086600" cy="52835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44766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99779E-8225-4F66-98F9-A83BFF0F1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1" y="1187510"/>
            <a:ext cx="8178799" cy="53775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6E6D5-A56D-4A23-9D35-5CF812EE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BBB5E19-F10A-4C2F-BF6F-11C513378A2E}" type="slidenum">
              <a:rPr kumimoji="0" lang="en-US" sz="1200" smtClean="0">
                <a:latin typeface="+mn-lt"/>
              </a:rPr>
              <a:pPr>
                <a:spcAft>
                  <a:spcPts val="600"/>
                </a:spcAft>
              </a:pPr>
              <a:t>19</a:t>
            </a:fld>
            <a:endParaRPr kumimoji="0" lang="en-US" sz="12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64385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663031"/>
            <a:ext cx="9144000" cy="1531937"/>
          </a:xfrm>
          <a:solidFill>
            <a:schemeClr val="accent1"/>
          </a:solidFill>
        </p:spPr>
        <p:txBody>
          <a:bodyPr>
            <a:noAutofit/>
          </a:bodyPr>
          <a:lstStyle/>
          <a:p>
            <a:pPr algn="ctr"/>
            <a:r>
              <a:rPr lang="en-IN" sz="6000" b="1" dirty="0">
                <a:solidFill>
                  <a:schemeClr val="bg1"/>
                </a:solidFill>
              </a:rPr>
              <a:t>Simple Monthly Calculator</a:t>
            </a:r>
          </a:p>
        </p:txBody>
      </p:sp>
    </p:spTree>
    <p:extLst>
      <p:ext uri="{BB962C8B-B14F-4D97-AF65-F5344CB8AC3E}">
        <p14:creationId xmlns:p14="http://schemas.microsoft.com/office/powerpoint/2010/main" val="1456026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7F088B-B363-402E-AF2D-DB1A6B2C6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1" y="1156456"/>
            <a:ext cx="8178799" cy="55411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6E6D5-A56D-4A23-9D35-5CF812EE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BBB5E19-F10A-4C2F-BF6F-11C513378A2E}" type="slidenum">
              <a:rPr kumimoji="0" lang="en-US" sz="1200" smtClean="0">
                <a:latin typeface="+mn-lt"/>
              </a:rPr>
              <a:pPr>
                <a:spcAft>
                  <a:spcPts val="600"/>
                </a:spcAft>
              </a:pPr>
              <a:t>20</a:t>
            </a:fld>
            <a:endParaRPr kumimoji="0" lang="en-US" sz="12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48738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663031"/>
            <a:ext cx="9144000" cy="1531937"/>
          </a:xfrm>
          <a:solidFill>
            <a:schemeClr val="accent1"/>
          </a:solidFill>
        </p:spPr>
        <p:txBody>
          <a:bodyPr>
            <a:noAutofit/>
          </a:bodyPr>
          <a:lstStyle/>
          <a:p>
            <a:pPr algn="ctr"/>
            <a:r>
              <a:rPr lang="en-IN" sz="6000" b="1" dirty="0">
                <a:solidFill>
                  <a:schemeClr val="bg1"/>
                </a:solidFill>
              </a:rPr>
              <a:t>The TCO Calculator</a:t>
            </a:r>
          </a:p>
        </p:txBody>
      </p:sp>
    </p:spTree>
    <p:extLst>
      <p:ext uri="{BB962C8B-B14F-4D97-AF65-F5344CB8AC3E}">
        <p14:creationId xmlns:p14="http://schemas.microsoft.com/office/powerpoint/2010/main" val="470871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C06D70-69ED-46D8-BD0A-665FCE6C5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11" y="1058333"/>
            <a:ext cx="7477943" cy="55710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6E6D5-A56D-4A23-9D35-5CF812EE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BBB5E19-F10A-4C2F-BF6F-11C513378A2E}" type="slidenum">
              <a:rPr kumimoji="0" lang="en-US" sz="1200" smtClean="0">
                <a:latin typeface="+mn-lt"/>
              </a:rPr>
              <a:pPr>
                <a:spcAft>
                  <a:spcPts val="600"/>
                </a:spcAft>
              </a:pPr>
              <a:t>22</a:t>
            </a:fld>
            <a:endParaRPr kumimoji="0" lang="en-US" sz="12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985813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3B012E-8F8E-4EE6-BAF1-4C18ADCE8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66800"/>
            <a:ext cx="7378898" cy="55710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6E6D5-A56D-4A23-9D35-5CF812EE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BBB5E19-F10A-4C2F-BF6F-11C513378A2E}" type="slidenum">
              <a:rPr kumimoji="0" lang="en-US" sz="1200" smtClean="0">
                <a:latin typeface="+mn-lt"/>
              </a:rPr>
              <a:pPr>
                <a:spcAft>
                  <a:spcPts val="600"/>
                </a:spcAft>
              </a:pPr>
              <a:t>23</a:t>
            </a:fld>
            <a:endParaRPr kumimoji="0" lang="en-US" sz="12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65452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76C9DC-93B9-4CD5-A4A9-6D305648B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24" y="1123904"/>
            <a:ext cx="8103369" cy="55710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6E6D5-A56D-4A23-9D35-5CF812EE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BBB5E19-F10A-4C2F-BF6F-11C513378A2E}" type="slidenum">
              <a:rPr kumimoji="0" lang="en-US" sz="1200" smtClean="0">
                <a:latin typeface="+mn-lt"/>
              </a:rPr>
              <a:pPr>
                <a:spcAft>
                  <a:spcPts val="600"/>
                </a:spcAft>
              </a:pPr>
              <a:t>24</a:t>
            </a:fld>
            <a:endParaRPr kumimoji="0" lang="en-US" sz="1200">
              <a:latin typeface="+mn-lt"/>
            </a:endParaRPr>
          </a:p>
        </p:txBody>
      </p:sp>
      <p:sp>
        <p:nvSpPr>
          <p:cNvPr id="5" name="Callout: Up Arrow 4">
            <a:extLst>
              <a:ext uri="{FF2B5EF4-FFF2-40B4-BE49-F238E27FC236}">
                <a16:creationId xmlns:a16="http://schemas.microsoft.com/office/drawing/2014/main" id="{318213DA-AB84-4C57-A49B-C3DBAA7FC1D6}"/>
              </a:ext>
            </a:extLst>
          </p:cNvPr>
          <p:cNvSpPr/>
          <p:nvPr/>
        </p:nvSpPr>
        <p:spPr>
          <a:xfrm>
            <a:off x="5886450" y="4572000"/>
            <a:ext cx="1143000" cy="685800"/>
          </a:xfrm>
          <a:prstGeom prst="upArrowCallou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Click Here</a:t>
            </a:r>
            <a:endParaRPr lang="en-IN" sz="1200" b="1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10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7FD299-0D51-440F-9E3E-C32C00833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66800"/>
            <a:ext cx="8162735" cy="55710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6E6D5-A56D-4A23-9D35-5CF812EE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BBB5E19-F10A-4C2F-BF6F-11C513378A2E}" type="slidenum">
              <a:rPr kumimoji="0" lang="en-US" sz="1200" smtClean="0">
                <a:latin typeface="+mn-lt"/>
              </a:rPr>
              <a:pPr>
                <a:spcAft>
                  <a:spcPts val="600"/>
                </a:spcAft>
              </a:pPr>
              <a:t>25</a:t>
            </a:fld>
            <a:endParaRPr kumimoji="0" lang="en-US" sz="12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59108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6E6D5-A56D-4A23-9D35-5CF812EE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26</a:t>
            </a:fld>
            <a:endParaRPr kumimoji="0"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9368A8-6C81-4799-80D2-5C4C2106BA10}"/>
              </a:ext>
            </a:extLst>
          </p:cNvPr>
          <p:cNvSpPr txBox="1"/>
          <p:nvPr/>
        </p:nvSpPr>
        <p:spPr>
          <a:xfrm>
            <a:off x="76200" y="1066800"/>
            <a:ext cx="45164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It all starts with your goal</a:t>
            </a:r>
            <a:endParaRPr lang="en-IN" sz="3200" b="1" dirty="0">
              <a:solidFill>
                <a:schemeClr val="accent5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748E1C-1915-4BEC-8B23-10F836C2D2C6}"/>
              </a:ext>
            </a:extLst>
          </p:cNvPr>
          <p:cNvSpPr txBox="1"/>
          <p:nvPr/>
        </p:nvSpPr>
        <p:spPr>
          <a:xfrm>
            <a:off x="-3313" y="2709564"/>
            <a:ext cx="9144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50" dirty="0">
                <a:latin typeface="+mn-lt"/>
              </a:rPr>
              <a:t>Business always needs to thrive upon the definitive goals that have been set.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D3F209-A947-4314-A8D1-1837E7E71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381" y="3683351"/>
            <a:ext cx="1388612" cy="133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777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6E6D5-A56D-4A23-9D35-5CF812EE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27</a:t>
            </a:fld>
            <a:endParaRPr kumimoji="0"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9CD9B2-5C14-4C91-B606-82FD747538C4}"/>
              </a:ext>
            </a:extLst>
          </p:cNvPr>
          <p:cNvSpPr txBox="1"/>
          <p:nvPr/>
        </p:nvSpPr>
        <p:spPr>
          <a:xfrm>
            <a:off x="0" y="990600"/>
            <a:ext cx="6067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Developing Business Case to Move</a:t>
            </a:r>
            <a:endParaRPr lang="en-IN" sz="3200" b="1" dirty="0">
              <a:solidFill>
                <a:schemeClr val="accent5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3B807D-C307-47AC-8D9D-B40EFE2885AE}"/>
              </a:ext>
            </a:extLst>
          </p:cNvPr>
          <p:cNvSpPr txBox="1"/>
          <p:nvPr/>
        </p:nvSpPr>
        <p:spPr>
          <a:xfrm>
            <a:off x="0" y="1752600"/>
            <a:ext cx="89490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+mn-lt"/>
              </a:rPr>
              <a:t>Whenever we speak about our “business Case” , we need to understand the </a:t>
            </a:r>
          </a:p>
          <a:p>
            <a:r>
              <a:rPr lang="en-US" sz="2200" dirty="0">
                <a:latin typeface="+mn-lt"/>
              </a:rPr>
              <a:t>Business demand.</a:t>
            </a:r>
            <a:endParaRPr lang="en-IN" sz="22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4B978B-1933-410B-8DDE-695DB0F75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28" y="2703594"/>
            <a:ext cx="2162171" cy="8108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3DD6CC-9BB9-42DF-A527-840D2E64A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639" y="2703594"/>
            <a:ext cx="2170120" cy="8108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D4F5F3-628D-4A0F-900B-99387794C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2292" y="2667000"/>
            <a:ext cx="2098578" cy="84740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4AE06F7-1725-4701-92DF-8502247F8F89}"/>
              </a:ext>
            </a:extLst>
          </p:cNvPr>
          <p:cNvCxnSpPr/>
          <p:nvPr/>
        </p:nvCxnSpPr>
        <p:spPr>
          <a:xfrm>
            <a:off x="2971800" y="3008394"/>
            <a:ext cx="0" cy="362100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22015-8527-4A49-848B-A5FE19134AEE}"/>
              </a:ext>
            </a:extLst>
          </p:cNvPr>
          <p:cNvCxnSpPr/>
          <p:nvPr/>
        </p:nvCxnSpPr>
        <p:spPr>
          <a:xfrm>
            <a:off x="6401628" y="3008394"/>
            <a:ext cx="0" cy="3621006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603325F-7A84-44ED-8F6F-85222A4C5FBD}"/>
              </a:ext>
            </a:extLst>
          </p:cNvPr>
          <p:cNvSpPr txBox="1"/>
          <p:nvPr/>
        </p:nvSpPr>
        <p:spPr>
          <a:xfrm>
            <a:off x="-25910" y="3651706"/>
            <a:ext cx="298447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Know your business demand.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How do you expect to grow</a:t>
            </a:r>
          </a:p>
          <a:p>
            <a:r>
              <a:rPr lang="en-US" dirty="0">
                <a:latin typeface="+mn-lt"/>
              </a:rPr>
              <a:t>in the longer term ?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Is existing infra flexible to </a:t>
            </a:r>
          </a:p>
          <a:p>
            <a:r>
              <a:rPr lang="en-US" dirty="0">
                <a:latin typeface="+mn-lt"/>
              </a:rPr>
              <a:t>meet those demand in cost </a:t>
            </a:r>
          </a:p>
          <a:p>
            <a:r>
              <a:rPr lang="en-US" dirty="0">
                <a:latin typeface="+mn-lt"/>
              </a:rPr>
              <a:t>effective way ?</a:t>
            </a:r>
            <a:endParaRPr lang="en-IN" dirty="0"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5D0E83-A5DB-4F4A-B9A9-9C61C9D97484}"/>
              </a:ext>
            </a:extLst>
          </p:cNvPr>
          <p:cNvSpPr txBox="1"/>
          <p:nvPr/>
        </p:nvSpPr>
        <p:spPr>
          <a:xfrm>
            <a:off x="3004930" y="3695961"/>
            <a:ext cx="34461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What is average server utilization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How much is over provisioned for </a:t>
            </a:r>
          </a:p>
          <a:p>
            <a:r>
              <a:rPr lang="en-US" dirty="0">
                <a:latin typeface="+mn-lt"/>
              </a:rPr>
              <a:t>peak load ?</a:t>
            </a:r>
            <a:endParaRPr lang="en-IN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D96C43-3304-4B83-BB29-C3D4651B181C}"/>
              </a:ext>
            </a:extLst>
          </p:cNvPr>
          <p:cNvSpPr txBox="1"/>
          <p:nvPr/>
        </p:nvSpPr>
        <p:spPr>
          <a:xfrm>
            <a:off x="6451066" y="3735051"/>
            <a:ext cx="26382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Storage capacity is good ?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Are you highly available ?</a:t>
            </a:r>
            <a:endParaRPr lang="en-IN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34390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6E6D5-A56D-4A23-9D35-5CF812EE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28</a:t>
            </a:fld>
            <a:endParaRPr kumimoji="0"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C7BA4C-25AE-4541-BE60-739431342EB6}"/>
              </a:ext>
            </a:extLst>
          </p:cNvPr>
          <p:cNvSpPr txBox="1"/>
          <p:nvPr/>
        </p:nvSpPr>
        <p:spPr>
          <a:xfrm>
            <a:off x="0" y="990600"/>
            <a:ext cx="3404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Datacenter vs AWS</a:t>
            </a:r>
            <a:endParaRPr lang="en-IN" sz="3200" b="1" dirty="0">
              <a:solidFill>
                <a:schemeClr val="accent5">
                  <a:lumMod val="50000"/>
                </a:schemeClr>
              </a:solidFill>
              <a:latin typeface="+mn-lt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A9D9772-6E2E-4CB0-9BE5-0CD656874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347448"/>
              </p:ext>
            </p:extLst>
          </p:nvPr>
        </p:nvGraphicFramePr>
        <p:xfrm>
          <a:off x="238125" y="2057400"/>
          <a:ext cx="8667750" cy="406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9250">
                  <a:extLst>
                    <a:ext uri="{9D8B030D-6E8A-4147-A177-3AD203B41FA5}">
                      <a16:colId xmlns:a16="http://schemas.microsoft.com/office/drawing/2014/main" val="1037050572"/>
                    </a:ext>
                  </a:extLst>
                </a:gridCol>
                <a:gridCol w="2889250">
                  <a:extLst>
                    <a:ext uri="{9D8B030D-6E8A-4147-A177-3AD203B41FA5}">
                      <a16:colId xmlns:a16="http://schemas.microsoft.com/office/drawing/2014/main" val="3206328862"/>
                    </a:ext>
                  </a:extLst>
                </a:gridCol>
                <a:gridCol w="2889250">
                  <a:extLst>
                    <a:ext uri="{9D8B030D-6E8A-4147-A177-3AD203B41FA5}">
                      <a16:colId xmlns:a16="http://schemas.microsoft.com/office/drawing/2014/main" val="961346378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Pointers</a:t>
                      </a:r>
                      <a:endParaRPr lang="en-IN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Data Center</a:t>
                      </a:r>
                      <a:endParaRPr lang="en-IN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AWS</a:t>
                      </a:r>
                      <a:endParaRPr lang="en-IN" sz="2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767564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r>
                        <a:rPr lang="en-US" sz="2200" b="1" dirty="0"/>
                        <a:t>Pay as you go model</a:t>
                      </a:r>
                      <a:endParaRPr lang="en-IN" sz="2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X</a:t>
                      </a:r>
                      <a:endParaRPr lang="en-IN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Available</a:t>
                      </a:r>
                      <a:endParaRPr lang="en-IN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387251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r>
                        <a:rPr lang="en-US" sz="2200" b="1" dirty="0"/>
                        <a:t>Stop guessing capacity</a:t>
                      </a:r>
                      <a:endParaRPr lang="en-IN" sz="2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X</a:t>
                      </a:r>
                      <a:endParaRPr lang="en-IN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No need to worry</a:t>
                      </a:r>
                      <a:endParaRPr lang="en-IN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411258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r>
                        <a:rPr lang="en-US" sz="2200" b="1" dirty="0"/>
                        <a:t>Lower overall cost</a:t>
                      </a:r>
                      <a:endParaRPr lang="en-IN" sz="2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X</a:t>
                      </a:r>
                      <a:endParaRPr lang="en-IN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No need to worry</a:t>
                      </a:r>
                      <a:endParaRPr lang="en-IN" sz="2200" dirty="0"/>
                    </a:p>
                    <a:p>
                      <a:pPr algn="ctr"/>
                      <a:endParaRPr lang="en-IN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57196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r>
                        <a:rPr lang="en-US" sz="2200" b="1" dirty="0"/>
                        <a:t>Agility to scale</a:t>
                      </a:r>
                      <a:endParaRPr lang="en-IN" sz="2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X</a:t>
                      </a:r>
                      <a:endParaRPr lang="en-IN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Yes</a:t>
                      </a:r>
                      <a:endParaRPr lang="en-IN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122327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r>
                        <a:rPr lang="en-US" sz="2200" b="1" dirty="0"/>
                        <a:t>Go global in minutes</a:t>
                      </a:r>
                      <a:endParaRPr lang="en-IN" sz="2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X</a:t>
                      </a:r>
                      <a:endParaRPr lang="en-IN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Yes</a:t>
                      </a:r>
                      <a:endParaRPr lang="en-IN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623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18951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E29328-54E6-42E4-9070-A4492B859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392182"/>
            <a:ext cx="8178799" cy="4927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6E6D5-A56D-4A23-9D35-5CF812EE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BBB5E19-F10A-4C2F-BF6F-11C513378A2E}" type="slidenum">
              <a:rPr kumimoji="0" lang="en-US" sz="1200" smtClean="0">
                <a:latin typeface="+mn-lt"/>
              </a:rPr>
              <a:pPr>
                <a:spcAft>
                  <a:spcPts val="600"/>
                </a:spcAft>
              </a:pPr>
              <a:t>29</a:t>
            </a:fld>
            <a:endParaRPr kumimoji="0" lang="en-US" sz="12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8571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6E6D5-A56D-4A23-9D35-5CF812EE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3</a:t>
            </a:fld>
            <a:endParaRPr kumimoji="0"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1F638F-C14D-40BD-A013-FFC56136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72084"/>
            <a:ext cx="8096250" cy="53668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14020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4772D8-276B-442F-97D7-FC0129189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14" y="1150408"/>
            <a:ext cx="8132945" cy="55710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6E6D5-A56D-4A23-9D35-5CF812EE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BBB5E19-F10A-4C2F-BF6F-11C513378A2E}" type="slidenum">
              <a:rPr kumimoji="0" lang="en-US" sz="1200" smtClean="0">
                <a:latin typeface="+mn-lt"/>
              </a:rPr>
              <a:pPr>
                <a:spcAft>
                  <a:spcPts val="600"/>
                </a:spcAft>
              </a:pPr>
              <a:t>30</a:t>
            </a:fld>
            <a:endParaRPr kumimoji="0" lang="en-US" sz="12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879244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B62331-F73A-42B5-9E90-8A3A715EE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55" y="1150408"/>
            <a:ext cx="7930343" cy="55710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6E6D5-A56D-4A23-9D35-5CF812EE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BBB5E19-F10A-4C2F-BF6F-11C513378A2E}" type="slidenum">
              <a:rPr kumimoji="0" lang="en-US" sz="1200" smtClean="0">
                <a:latin typeface="+mn-lt"/>
              </a:rPr>
              <a:pPr>
                <a:spcAft>
                  <a:spcPts val="600"/>
                </a:spcAft>
              </a:pPr>
              <a:t>31</a:t>
            </a:fld>
            <a:endParaRPr kumimoji="0" lang="en-US" sz="12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23094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663031"/>
            <a:ext cx="9144000" cy="1531937"/>
          </a:xfrm>
          <a:solidFill>
            <a:schemeClr val="accent1"/>
          </a:solidFill>
        </p:spPr>
        <p:txBody>
          <a:bodyPr>
            <a:noAutofit/>
          </a:bodyPr>
          <a:lstStyle/>
          <a:p>
            <a:pPr algn="ctr"/>
            <a:r>
              <a:rPr lang="en-IN" sz="6000" b="1" dirty="0">
                <a:solidFill>
                  <a:schemeClr val="bg1"/>
                </a:solidFill>
              </a:rPr>
              <a:t>Consolidated Billing</a:t>
            </a:r>
          </a:p>
        </p:txBody>
      </p:sp>
    </p:spTree>
    <p:extLst>
      <p:ext uri="{BB962C8B-B14F-4D97-AF65-F5344CB8AC3E}">
        <p14:creationId xmlns:p14="http://schemas.microsoft.com/office/powerpoint/2010/main" val="11150508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6E6D5-A56D-4A23-9D35-5CF812EE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33</a:t>
            </a:fld>
            <a:endParaRPr kumimoji="0"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3E6171-4BD7-4AE3-97CF-430A3927D061}"/>
              </a:ext>
            </a:extLst>
          </p:cNvPr>
          <p:cNvSpPr txBox="1"/>
          <p:nvPr/>
        </p:nvSpPr>
        <p:spPr>
          <a:xfrm>
            <a:off x="26504" y="1066800"/>
            <a:ext cx="3686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Many AWS Accounts</a:t>
            </a:r>
            <a:endParaRPr lang="en-IN" sz="3200" b="1" dirty="0">
              <a:solidFill>
                <a:schemeClr val="accent5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E59DDB-728A-437E-ABA1-D86804CB7C12}"/>
              </a:ext>
            </a:extLst>
          </p:cNvPr>
          <p:cNvSpPr txBox="1"/>
          <p:nvPr/>
        </p:nvSpPr>
        <p:spPr>
          <a:xfrm>
            <a:off x="-1" y="1828800"/>
            <a:ext cx="91440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Lots of organization are following approach of having multiple AWS accounts.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For example, separate AWS account for DEV , Staging, Production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It brings quiet a lot of benefits which includes </a:t>
            </a:r>
            <a:r>
              <a:rPr lang="en-US" sz="2200" b="1" dirty="0">
                <a:latin typeface="+mn-lt"/>
              </a:rPr>
              <a:t>security</a:t>
            </a:r>
            <a:r>
              <a:rPr lang="en-US" sz="2200" dirty="0">
                <a:latin typeface="+mn-lt"/>
              </a:rPr>
              <a:t> as well as </a:t>
            </a:r>
            <a:r>
              <a:rPr lang="en-US" sz="2200" b="1" dirty="0">
                <a:latin typeface="+mn-lt"/>
              </a:rPr>
              <a:t>costing.</a:t>
            </a:r>
            <a:endParaRPr lang="en-IN" sz="2200" b="1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DF7A7D-D843-46D4-B952-06F1C1CD9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391" y="3967400"/>
            <a:ext cx="2203217" cy="203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7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6E6D5-A56D-4A23-9D35-5CF812EE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34</a:t>
            </a:fld>
            <a:endParaRPr kumimoji="0"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D482B8-7A25-4D45-B9EA-9E8C741FB302}"/>
              </a:ext>
            </a:extLst>
          </p:cNvPr>
          <p:cNvSpPr txBox="1"/>
          <p:nvPr/>
        </p:nvSpPr>
        <p:spPr>
          <a:xfrm>
            <a:off x="0" y="1066800"/>
            <a:ext cx="4477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What many startups do ?</a:t>
            </a:r>
            <a:endParaRPr lang="en-IN" sz="3200" b="1" dirty="0">
              <a:solidFill>
                <a:schemeClr val="accent5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266958-1DBC-4550-9014-5B06D8349192}"/>
              </a:ext>
            </a:extLst>
          </p:cNvPr>
          <p:cNvSpPr txBox="1"/>
          <p:nvPr/>
        </p:nvSpPr>
        <p:spPr>
          <a:xfrm>
            <a:off x="1" y="1828800"/>
            <a:ext cx="91439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+mn-lt"/>
              </a:rPr>
              <a:t>A startup has 3 AWS accounts which they use to separate their environments as part of good security best practice. At end of the month, they get 3 separate bills and they pay for each account individually.</a:t>
            </a:r>
            <a:endParaRPr lang="en-IN" sz="22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838D61-2657-4437-8E44-0E53C7B8D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114800"/>
            <a:ext cx="1600200" cy="14034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9D6757-23B1-4817-8CAA-E81D00AAF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136" y="4114800"/>
            <a:ext cx="1620483" cy="14034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791DC4-C0A7-48DE-851B-7B4D29B60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982" y="4114800"/>
            <a:ext cx="1795818" cy="140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43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6E6D5-A56D-4A23-9D35-5CF812EE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35</a:t>
            </a:fld>
            <a:endParaRPr kumimoji="0"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20D1B6-9527-443A-822D-94728BC4AF1B}"/>
              </a:ext>
            </a:extLst>
          </p:cNvPr>
          <p:cNvSpPr txBox="1"/>
          <p:nvPr/>
        </p:nvSpPr>
        <p:spPr>
          <a:xfrm>
            <a:off x="26504" y="1066800"/>
            <a:ext cx="3553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Consolidated Billing</a:t>
            </a:r>
            <a:endParaRPr lang="en-IN" sz="3200" b="1" dirty="0">
              <a:solidFill>
                <a:schemeClr val="accent5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4EDADA-ED9E-4E7D-9D9D-5141C0BA88AB}"/>
              </a:ext>
            </a:extLst>
          </p:cNvPr>
          <p:cNvSpPr txBox="1"/>
          <p:nvPr/>
        </p:nvSpPr>
        <p:spPr>
          <a:xfrm>
            <a:off x="-19878" y="1752600"/>
            <a:ext cx="94780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50" dirty="0">
                <a:latin typeface="+mn-lt"/>
              </a:rPr>
              <a:t>We need to link our AWS account with the central paying account through </a:t>
            </a:r>
          </a:p>
          <a:p>
            <a:r>
              <a:rPr lang="en-US" sz="235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AWS Organizations.</a:t>
            </a:r>
            <a:endParaRPr lang="en-IN" sz="2350" b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76925-3297-42AA-9B0B-4F423B089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787" y="2244298"/>
            <a:ext cx="6312743" cy="408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153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5BF887-4DB5-4A2F-8903-B345168CE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63" y="1485900"/>
            <a:ext cx="8832274" cy="3886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6E6D5-A56D-4A23-9D35-5CF812EE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BBB5E19-F10A-4C2F-BF6F-11C513378A2E}" type="slidenum">
              <a:rPr kumimoji="0" lang="en-US" sz="1200" smtClean="0">
                <a:latin typeface="+mn-lt"/>
              </a:rPr>
              <a:pPr>
                <a:spcAft>
                  <a:spcPts val="600"/>
                </a:spcAft>
              </a:pPr>
              <a:t>36</a:t>
            </a:fld>
            <a:endParaRPr kumimoji="0" lang="en-US" sz="12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955137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6E6D5-A56D-4A23-9D35-5CF812EE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37</a:t>
            </a:fld>
            <a:endParaRPr kumimoji="0"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AC4224-E95B-4454-A453-5A6D3B15A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175885"/>
            <a:ext cx="7591425" cy="52201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allout: Up Arrow 4">
            <a:extLst>
              <a:ext uri="{FF2B5EF4-FFF2-40B4-BE49-F238E27FC236}">
                <a16:creationId xmlns:a16="http://schemas.microsoft.com/office/drawing/2014/main" id="{CF44BB58-AB3E-41D8-8672-3D11EC7201AF}"/>
              </a:ext>
            </a:extLst>
          </p:cNvPr>
          <p:cNvSpPr/>
          <p:nvPr/>
        </p:nvSpPr>
        <p:spPr>
          <a:xfrm>
            <a:off x="4052887" y="4114800"/>
            <a:ext cx="1143000" cy="685800"/>
          </a:xfrm>
          <a:prstGeom prst="upArrowCallou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Click Here</a:t>
            </a:r>
            <a:endParaRPr lang="en-IN" sz="1200" b="1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85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7C5170-BC68-49D1-812F-1FD05B954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50408"/>
            <a:ext cx="6835666" cy="55710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6E6D5-A56D-4A23-9D35-5CF812EE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BBB5E19-F10A-4C2F-BF6F-11C513378A2E}" type="slidenum">
              <a:rPr kumimoji="0" lang="en-US" sz="1200" smtClean="0">
                <a:latin typeface="+mn-lt"/>
              </a:rPr>
              <a:pPr>
                <a:spcAft>
                  <a:spcPts val="600"/>
                </a:spcAft>
              </a:pPr>
              <a:t>38</a:t>
            </a:fld>
            <a:endParaRPr kumimoji="0" lang="en-US" sz="1200">
              <a:latin typeface="+mn-lt"/>
            </a:endParaRPr>
          </a:p>
        </p:txBody>
      </p:sp>
      <p:sp>
        <p:nvSpPr>
          <p:cNvPr id="5" name="Callout: Up Arrow 4">
            <a:extLst>
              <a:ext uri="{FF2B5EF4-FFF2-40B4-BE49-F238E27FC236}">
                <a16:creationId xmlns:a16="http://schemas.microsoft.com/office/drawing/2014/main" id="{D788CFD3-B3E0-4BA7-A1FD-2A6F6A9378FC}"/>
              </a:ext>
            </a:extLst>
          </p:cNvPr>
          <p:cNvSpPr/>
          <p:nvPr/>
        </p:nvSpPr>
        <p:spPr>
          <a:xfrm>
            <a:off x="5105400" y="4648200"/>
            <a:ext cx="1143000" cy="685800"/>
          </a:xfrm>
          <a:prstGeom prst="upArrowCallou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Click Here</a:t>
            </a:r>
            <a:endParaRPr lang="en-IN" sz="1200" b="1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llout: Up Arrow 5">
            <a:extLst>
              <a:ext uri="{FF2B5EF4-FFF2-40B4-BE49-F238E27FC236}">
                <a16:creationId xmlns:a16="http://schemas.microsoft.com/office/drawing/2014/main" id="{998BD3CB-4387-470B-9FA8-D0E64CDF4F1F}"/>
              </a:ext>
            </a:extLst>
          </p:cNvPr>
          <p:cNvSpPr/>
          <p:nvPr/>
        </p:nvSpPr>
        <p:spPr>
          <a:xfrm>
            <a:off x="3684533" y="6196012"/>
            <a:ext cx="1143000" cy="685800"/>
          </a:xfrm>
          <a:prstGeom prst="upArrowCallou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Click Here</a:t>
            </a:r>
            <a:endParaRPr lang="en-IN" sz="1200" b="1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592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F0D64A-790F-42B9-88D4-020BAF33C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95400"/>
            <a:ext cx="8683255" cy="3733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6E6D5-A56D-4A23-9D35-5CF812EE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BBB5E19-F10A-4C2F-BF6F-11C513378A2E}" type="slidenum">
              <a:rPr kumimoji="0" lang="en-US" sz="1200" smtClean="0">
                <a:latin typeface="+mn-lt"/>
              </a:rPr>
              <a:pPr>
                <a:spcAft>
                  <a:spcPts val="600"/>
                </a:spcAft>
              </a:pPr>
              <a:t>39</a:t>
            </a:fld>
            <a:endParaRPr kumimoji="0" lang="en-US" sz="12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57010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6E6D5-A56D-4A23-9D35-5CF812EE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4</a:t>
            </a:fld>
            <a:endParaRPr kumimoji="0"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F94509-64AF-4850-BA5E-C2C18CD98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0664"/>
            <a:ext cx="7851913" cy="54813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05931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6E6D5-A56D-4A23-9D35-5CF812EE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40</a:t>
            </a:fld>
            <a:endParaRPr kumimoji="0"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118A05-E142-4553-8CB6-75B9516915FC}"/>
              </a:ext>
            </a:extLst>
          </p:cNvPr>
          <p:cNvSpPr txBox="1"/>
          <p:nvPr/>
        </p:nvSpPr>
        <p:spPr>
          <a:xfrm>
            <a:off x="26504" y="1066800"/>
            <a:ext cx="1582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Benefits</a:t>
            </a:r>
            <a:endParaRPr lang="en-IN" sz="3200" b="1" dirty="0">
              <a:solidFill>
                <a:schemeClr val="accent5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31488-CA49-4E06-B8DB-C9649024274F}"/>
              </a:ext>
            </a:extLst>
          </p:cNvPr>
          <p:cNvSpPr txBox="1"/>
          <p:nvPr/>
        </p:nvSpPr>
        <p:spPr>
          <a:xfrm>
            <a:off x="-19878" y="1752600"/>
            <a:ext cx="7885620" cy="2292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5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There are a lot of benefits of consolidated billing:</a:t>
            </a:r>
          </a:p>
          <a:p>
            <a:endParaRPr lang="en-US" sz="2350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One bill per linked AWS account.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It becomes quite easy to allocated costing and budgets.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Benefits of volume pricing discounts.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Benefits when using reserved instances as well.</a:t>
            </a:r>
            <a:endParaRPr lang="en-IN" sz="2400" dirty="0"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FF32F9-C9AC-49CF-B4DA-1785F060A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4146560"/>
            <a:ext cx="6195916" cy="248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178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CA3A2-4ABD-4E86-BA63-DA6ACA853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41</a:t>
            </a:fld>
            <a:endParaRPr kumimoji="0"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AAD34B-E271-4BD8-9B48-212E8BA53594}"/>
              </a:ext>
            </a:extLst>
          </p:cNvPr>
          <p:cNvSpPr txBox="1"/>
          <p:nvPr/>
        </p:nvSpPr>
        <p:spPr>
          <a:xfrm>
            <a:off x="26504" y="1066800"/>
            <a:ext cx="47625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Reserved Instance Benefits</a:t>
            </a:r>
            <a:endParaRPr lang="en-IN" sz="3200" b="1" dirty="0">
              <a:solidFill>
                <a:schemeClr val="accent5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CAED79-95A6-4D50-B219-75603FD08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4318"/>
            <a:ext cx="9144000" cy="19493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E8053B-F536-4334-A3EA-FF00B17DA4BF}"/>
              </a:ext>
            </a:extLst>
          </p:cNvPr>
          <p:cNvSpPr txBox="1"/>
          <p:nvPr/>
        </p:nvSpPr>
        <p:spPr>
          <a:xfrm>
            <a:off x="0" y="5329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+mn-lt"/>
              </a:rPr>
              <a:t>Total Bill :  </a:t>
            </a:r>
            <a:r>
              <a:rPr lang="en-US" sz="2400" dirty="0">
                <a:latin typeface="+mn-lt"/>
              </a:rPr>
              <a:t>We will be billed for 6 RI and only 3 on-demand instances.</a:t>
            </a:r>
            <a:endParaRPr lang="en-IN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675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CA3A2-4ABD-4E86-BA63-DA6ACA853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42</a:t>
            </a:fld>
            <a:endParaRPr kumimoji="0"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8240C2-6724-48C9-B566-F8E5773C4BFF}"/>
              </a:ext>
            </a:extLst>
          </p:cNvPr>
          <p:cNvSpPr txBox="1"/>
          <p:nvPr/>
        </p:nvSpPr>
        <p:spPr>
          <a:xfrm>
            <a:off x="26504" y="1066800"/>
            <a:ext cx="62245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Important Pointers &amp; Best Practices</a:t>
            </a:r>
            <a:endParaRPr lang="en-IN" sz="3200" b="1" dirty="0">
              <a:solidFill>
                <a:schemeClr val="accent5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645352-4F56-4764-936D-6DB912B23CC3}"/>
              </a:ext>
            </a:extLst>
          </p:cNvPr>
          <p:cNvSpPr txBox="1"/>
          <p:nvPr/>
        </p:nvSpPr>
        <p:spPr>
          <a:xfrm>
            <a:off x="-14757" y="1828800"/>
            <a:ext cx="915875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Paying account should be used for billing purpose only. Do not deploy resource there.</a:t>
            </a:r>
            <a:endParaRPr lang="en-IN" sz="22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>
                <a:latin typeface="+mn-lt"/>
              </a:rPr>
              <a:t>By Default, we can have maximum of 20 linked accounts.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200" dirty="0">
                <a:latin typeface="+mn-lt"/>
              </a:rPr>
              <a:t>Paying account is an individual account and does not have access to resources of the other accounts.</a:t>
            </a:r>
            <a:endParaRPr lang="en-US" sz="22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B0E973-E2D2-456B-8CEC-A7792B39D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3791129"/>
            <a:ext cx="3048000" cy="276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44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66218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IN" sz="8000" b="1" dirty="0">
                <a:solidFill>
                  <a:schemeClr val="accent1">
                    <a:lumMod val="50000"/>
                  </a:schemeClr>
                </a:solidFill>
              </a:rPr>
              <a:t>Thank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43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086870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6E6D5-A56D-4A23-9D35-5CF812EE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5</a:t>
            </a:fld>
            <a:endParaRPr kumimoji="0"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A0A4F5-3323-4991-92D8-5200385D7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60561"/>
            <a:ext cx="7638738" cy="56940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allout: Up Arrow 4">
            <a:extLst>
              <a:ext uri="{FF2B5EF4-FFF2-40B4-BE49-F238E27FC236}">
                <a16:creationId xmlns:a16="http://schemas.microsoft.com/office/drawing/2014/main" id="{D58343D2-92D7-4746-88FE-2F9C8EB8924D}"/>
              </a:ext>
            </a:extLst>
          </p:cNvPr>
          <p:cNvSpPr/>
          <p:nvPr/>
        </p:nvSpPr>
        <p:spPr>
          <a:xfrm>
            <a:off x="6172200" y="3810000"/>
            <a:ext cx="1143000" cy="685800"/>
          </a:xfrm>
          <a:prstGeom prst="upArrowCallou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Click Here</a:t>
            </a:r>
            <a:endParaRPr lang="en-IN" sz="1200" b="1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37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D0DAF8-5B70-4085-A2A7-1CD332028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17" y="1150408"/>
            <a:ext cx="7579683" cy="55710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6E6D5-A56D-4A23-9D35-5CF812EE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BBB5E19-F10A-4C2F-BF6F-11C513378A2E}" type="slidenum">
              <a:rPr kumimoji="0" lang="en-US" sz="1200" smtClean="0">
                <a:latin typeface="+mn-lt"/>
              </a:rPr>
              <a:pPr>
                <a:spcAft>
                  <a:spcPts val="600"/>
                </a:spcAft>
              </a:pPr>
              <a:t>6</a:t>
            </a:fld>
            <a:endParaRPr kumimoji="0" lang="en-US" sz="1200">
              <a:latin typeface="+mn-lt"/>
            </a:endParaRPr>
          </a:p>
        </p:txBody>
      </p:sp>
      <p:sp>
        <p:nvSpPr>
          <p:cNvPr id="5" name="Callout: Up Arrow 4">
            <a:extLst>
              <a:ext uri="{FF2B5EF4-FFF2-40B4-BE49-F238E27FC236}">
                <a16:creationId xmlns:a16="http://schemas.microsoft.com/office/drawing/2014/main" id="{723DBF92-BED1-449B-8A44-81D97EE4EF98}"/>
              </a:ext>
            </a:extLst>
          </p:cNvPr>
          <p:cNvSpPr/>
          <p:nvPr/>
        </p:nvSpPr>
        <p:spPr>
          <a:xfrm>
            <a:off x="3124200" y="4724400"/>
            <a:ext cx="1143000" cy="685800"/>
          </a:xfrm>
          <a:prstGeom prst="upArrowCallout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Click Here</a:t>
            </a:r>
            <a:endParaRPr lang="en-IN" sz="1200" b="1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87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344908-C599-4E4B-ADBC-EE69E695C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66800"/>
            <a:ext cx="7710820" cy="55710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6E6D5-A56D-4A23-9D35-5CF812EE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BBB5E19-F10A-4C2F-BF6F-11C513378A2E}" type="slidenum">
              <a:rPr kumimoji="0" lang="en-US" sz="1200" smtClean="0">
                <a:latin typeface="+mn-lt"/>
              </a:rPr>
              <a:pPr>
                <a:spcAft>
                  <a:spcPts val="600"/>
                </a:spcAft>
              </a:pPr>
              <a:t>7</a:t>
            </a:fld>
            <a:endParaRPr kumimoji="0" lang="en-US" sz="12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7851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2843F7-F5CB-4781-B457-8CD86EE1C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28" y="1139035"/>
            <a:ext cx="7710820" cy="55710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6E6D5-A56D-4A23-9D35-5CF812EE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BBB5E19-F10A-4C2F-BF6F-11C513378A2E}" type="slidenum">
              <a:rPr kumimoji="0" lang="en-US" sz="1200" smtClean="0">
                <a:latin typeface="+mn-lt"/>
              </a:rPr>
              <a:pPr>
                <a:spcAft>
                  <a:spcPts val="600"/>
                </a:spcAft>
              </a:pPr>
              <a:t>8</a:t>
            </a:fld>
            <a:endParaRPr kumimoji="0" lang="en-US" sz="12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28973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663031"/>
            <a:ext cx="9144000" cy="1531937"/>
          </a:xfrm>
          <a:solidFill>
            <a:schemeClr val="accent1"/>
          </a:solidFill>
        </p:spPr>
        <p:txBody>
          <a:bodyPr>
            <a:noAutofit/>
          </a:bodyPr>
          <a:lstStyle/>
          <a:p>
            <a:pPr algn="ctr"/>
            <a:r>
              <a:rPr lang="en-IN" sz="6000" b="1" dirty="0">
                <a:solidFill>
                  <a:schemeClr val="bg1"/>
                </a:solidFill>
              </a:rPr>
              <a:t>AWS Support Plan</a:t>
            </a:r>
          </a:p>
        </p:txBody>
      </p:sp>
    </p:spTree>
    <p:extLst>
      <p:ext uri="{BB962C8B-B14F-4D97-AF65-F5344CB8AC3E}">
        <p14:creationId xmlns:p14="http://schemas.microsoft.com/office/powerpoint/2010/main" val="710242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7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F497D"/>
        </a:solidFill>
      </a:spPr>
      <a:bodyPr rtlCol="0" anchor="ctr"/>
      <a:lstStyle>
        <a:defPPr>
          <a:defRPr sz="12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9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8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540</Words>
  <Application>Microsoft Office PowerPoint</Application>
  <PresentationFormat>On-screen Show (4:3)</PresentationFormat>
  <Paragraphs>139</Paragraphs>
  <Slides>43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Arial</vt:lpstr>
      <vt:lpstr>Calibri</vt:lpstr>
      <vt:lpstr>Calibri Light</vt:lpstr>
      <vt:lpstr>Courier New</vt:lpstr>
      <vt:lpstr>Custom Design</vt:lpstr>
      <vt:lpstr>6_Custom Design</vt:lpstr>
      <vt:lpstr>7_Custom Design</vt:lpstr>
      <vt:lpstr>Office Theme</vt:lpstr>
      <vt:lpstr>9_Custom Design</vt:lpstr>
      <vt:lpstr>8_Custom Design</vt:lpstr>
      <vt:lpstr>PowerPoint Presentation</vt:lpstr>
      <vt:lpstr>Simple Monthly Calculator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AWS Support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Business Support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TCO Calculator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Consolidated Billing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Abhijit Kupale</dc:creator>
  <cp:lastModifiedBy>Prabhav Agrawal</cp:lastModifiedBy>
  <cp:revision>36</cp:revision>
  <dcterms:created xsi:type="dcterms:W3CDTF">2019-07-03T10:18:45Z</dcterms:created>
  <dcterms:modified xsi:type="dcterms:W3CDTF">2019-08-21T04:46:46Z</dcterms:modified>
</cp:coreProperties>
</file>